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4" r:id="rId2"/>
    <p:sldId id="266" r:id="rId3"/>
    <p:sldId id="267" r:id="rId4"/>
    <p:sldId id="268" r:id="rId5"/>
    <p:sldId id="269" r:id="rId6"/>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3"/>
    <p:restoredTop sz="95833" autoAdjust="0"/>
  </p:normalViewPr>
  <p:slideViewPr>
    <p:cSldViewPr snapToObjects="1">
      <p:cViewPr>
        <p:scale>
          <a:sx n="50" d="100"/>
          <a:sy n="50" d="100"/>
        </p:scale>
        <p:origin x="176" y="14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ata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-MOSAIC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7443" custScaleY="77516">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8757" custScaleY="78974">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8371" custScaleY="75629">
        <dgm:presLayoutVars>
          <dgm:bulletEnabled val="1"/>
        </dgm:presLayoutVars>
      </dgm:prSet>
      <dgm:spPr/>
      <dgm:t>
        <a:bodyPr/>
        <a:lstStyle/>
        <a:p>
          <a:endParaRPr lang="en-US"/>
        </a:p>
      </dgm:t>
    </dgm:pt>
  </dgm:ptLst>
  <dgm:cxnLst>
    <dgm:cxn modelId="{41CD5E6B-44FC-134F-A053-5BD5A314AB7F}" type="presOf" srcId="{2F8DB05A-946E-4146-AA6D-AFE28CD50133}" destId="{DB67A272-6A66-5244-95DC-713F7333D3D8}" srcOrd="0" destOrd="0" presId="urn:microsoft.com/office/officeart/2005/8/layout/hierarchy3"/>
    <dgm:cxn modelId="{AE764DFD-5AEA-D545-8633-9F1732530E14}" type="presOf" srcId="{24191890-FE2F-A540-82B9-ACFA28A9552C}" destId="{13F05DA4-A494-0047-8EA2-1EA48F697579}" srcOrd="0" destOrd="0" presId="urn:microsoft.com/office/officeart/2005/8/layout/hierarchy3"/>
    <dgm:cxn modelId="{1DCE2AE9-27F6-604A-B946-5108BB0DD345}" type="presOf" srcId="{E280ABC2-A97D-E04B-9ED7-2F6DC3C30C4B}" destId="{6659A6AF-33D7-5948-AEB5-9C928231F03B}" srcOrd="0" destOrd="0" presId="urn:microsoft.com/office/officeart/2005/8/layout/hierarchy3"/>
    <dgm:cxn modelId="{0376E53C-2DD9-C842-A35D-B1C2693159C8}" type="presOf" srcId="{CDB5D2CA-B787-6649-A7B3-2DD9E2C94C41}" destId="{FEE9BDF1-02CA-D644-9049-B0014EE793A1}" srcOrd="0" destOrd="0" presId="urn:microsoft.com/office/officeart/2005/8/layout/hierarchy3"/>
    <dgm:cxn modelId="{B1388E84-C029-4F40-AB3C-5E5938C244DE}" type="presOf" srcId="{3E6C7FC2-387D-CC4C-8E00-AD480A6FB7DC}" destId="{10F59B42-D1C3-FB40-AF52-0D979E2F9CF6}"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7B08485D-849B-4F4A-A39F-FF5258514C6E}" type="presOf" srcId="{A0263D00-934A-E543-9E38-D083CA80995E}" destId="{587175CC-D5FA-2045-BCB0-E9F19AAAB2FE}" srcOrd="0" destOrd="0" presId="urn:microsoft.com/office/officeart/2005/8/layout/hierarchy3"/>
    <dgm:cxn modelId="{30B897AD-ACAC-4444-9CC0-F9EF35F1039B}" type="presOf" srcId="{A0263D00-934A-E543-9E38-D083CA80995E}" destId="{3337362B-83CC-6F48-B5BC-39063F693754}" srcOrd="1" destOrd="0" presId="urn:microsoft.com/office/officeart/2005/8/layout/hierarchy3"/>
    <dgm:cxn modelId="{0863736E-3138-4D43-8266-079F731F272E}" type="presOf" srcId="{A78DE8E0-452F-8743-A6BE-8523C2356307}" destId="{38505F6F-681D-9545-A345-32BCB6B0B41D}"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63B6C9BB-847A-9241-9842-054B99913C94}" srcId="{A0263D00-934A-E543-9E38-D083CA80995E}" destId="{24191890-FE2F-A540-82B9-ACFA28A9552C}" srcOrd="0" destOrd="0" parTransId="{A78DE8E0-452F-8743-A6BE-8523C2356307}" sibTransId="{7A6F869E-1763-2045-9A84-1CF42ED975DA}"/>
    <dgm:cxn modelId="{93F216E1-D6A4-2644-B4D2-6965C360CFB9}" type="presOf" srcId="{2F422452-41FC-B644-B7F6-6124EE487426}" destId="{59EA1C72-A6A8-1345-B99F-222544D482E1}" srcOrd="0" destOrd="0" presId="urn:microsoft.com/office/officeart/2005/8/layout/hierarchy3"/>
    <dgm:cxn modelId="{89B4B7F8-B93D-2847-BCF7-0D12B600620B}" type="presParOf" srcId="{FEE9BDF1-02CA-D644-9049-B0014EE793A1}" destId="{CD121664-B87B-D647-A9B4-4683914D4F34}" srcOrd="0" destOrd="0" presId="urn:microsoft.com/office/officeart/2005/8/layout/hierarchy3"/>
    <dgm:cxn modelId="{6A232723-8BDC-6843-8F34-68B7362C119E}" type="presParOf" srcId="{CD121664-B87B-D647-A9B4-4683914D4F34}" destId="{281F30CA-C655-4948-B85C-F4BDCA785128}" srcOrd="0" destOrd="0" presId="urn:microsoft.com/office/officeart/2005/8/layout/hierarchy3"/>
    <dgm:cxn modelId="{F6EEAB1E-8C9D-F64A-9E9C-F4C1ED895589}" type="presParOf" srcId="{281F30CA-C655-4948-B85C-F4BDCA785128}" destId="{587175CC-D5FA-2045-BCB0-E9F19AAAB2FE}" srcOrd="0" destOrd="0" presId="urn:microsoft.com/office/officeart/2005/8/layout/hierarchy3"/>
    <dgm:cxn modelId="{93A38AE3-0FE0-5D4A-A597-AC4B909A8729}" type="presParOf" srcId="{281F30CA-C655-4948-B85C-F4BDCA785128}" destId="{3337362B-83CC-6F48-B5BC-39063F693754}" srcOrd="1" destOrd="0" presId="urn:microsoft.com/office/officeart/2005/8/layout/hierarchy3"/>
    <dgm:cxn modelId="{E3B555C6-1329-6A47-A3A9-07EDDA95FAA4}" type="presParOf" srcId="{CD121664-B87B-D647-A9B4-4683914D4F34}" destId="{4DB26591-3BBA-2F4E-984E-D6F5F411DF6D}" srcOrd="1" destOrd="0" presId="urn:microsoft.com/office/officeart/2005/8/layout/hierarchy3"/>
    <dgm:cxn modelId="{5B51DEB5-A5D5-6D43-AC07-BF2E3961A576}" type="presParOf" srcId="{4DB26591-3BBA-2F4E-984E-D6F5F411DF6D}" destId="{38505F6F-681D-9545-A345-32BCB6B0B41D}" srcOrd="0" destOrd="0" presId="urn:microsoft.com/office/officeart/2005/8/layout/hierarchy3"/>
    <dgm:cxn modelId="{51818601-83B5-2647-83FE-CFFEB7691A81}" type="presParOf" srcId="{4DB26591-3BBA-2F4E-984E-D6F5F411DF6D}" destId="{13F05DA4-A494-0047-8EA2-1EA48F697579}" srcOrd="1" destOrd="0" presId="urn:microsoft.com/office/officeart/2005/8/layout/hierarchy3"/>
    <dgm:cxn modelId="{7D6A3F1D-9995-A044-874C-BD7789A2EB62}" type="presParOf" srcId="{4DB26591-3BBA-2F4E-984E-D6F5F411DF6D}" destId="{6659A6AF-33D7-5948-AEB5-9C928231F03B}" srcOrd="2" destOrd="0" presId="urn:microsoft.com/office/officeart/2005/8/layout/hierarchy3"/>
    <dgm:cxn modelId="{39C81782-BA35-8D41-898F-8D5EDF2290C2}" type="presParOf" srcId="{4DB26591-3BBA-2F4E-984E-D6F5F411DF6D}" destId="{10F59B42-D1C3-FB40-AF52-0D979E2F9CF6}" srcOrd="3" destOrd="0" presId="urn:microsoft.com/office/officeart/2005/8/layout/hierarchy3"/>
    <dgm:cxn modelId="{4D82C7B4-2DAF-BB47-95F8-E30E945D6C77}" type="presParOf" srcId="{4DB26591-3BBA-2F4E-984E-D6F5F411DF6D}" destId="{DB67A272-6A66-5244-95DC-713F7333D3D8}" srcOrd="4" destOrd="0" presId="urn:microsoft.com/office/officeart/2005/8/layout/hierarchy3"/>
    <dgm:cxn modelId="{5A01B55F-8F40-F746-8849-D95D86C6B3D3}"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2085924B-85DC-6B43-AA16-0A4D848E565E}" type="presOf" srcId="{5D1C3D15-C343-AA4A-A588-279CEBDF9117}" destId="{C9DCDBE7-1C21-9B4F-B34B-FC33DB46535B}" srcOrd="0" destOrd="2" presId="urn:microsoft.com/office/officeart/2005/8/layout/hProcess10"/>
    <dgm:cxn modelId="{EB8F0239-12AF-9841-9671-3542BBDBAEC9}" type="presOf" srcId="{AF69DDF8-35D4-7847-BD7A-457647B7A021}" destId="{C9DCDBE7-1C21-9B4F-B34B-FC33DB46535B}" srcOrd="0" destOrd="1"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pPr algn="ctr"/>
          <a:r>
            <a:rPr lang="en-US" sz="3200" b="1" dirty="0" smtClean="0">
              <a:solidFill>
                <a:schemeClr val="tx1"/>
              </a:solidFill>
              <a:latin typeface="Arial" charset="0"/>
              <a:ea typeface="Arial" charset="0"/>
              <a:cs typeface="Arial" charset="0"/>
            </a:rPr>
            <a:t>Goal:</a:t>
          </a:r>
          <a:r>
            <a:rPr lang="en-US" sz="3200" b="1" baseline="0" dirty="0" smtClean="0">
              <a:solidFill>
                <a:schemeClr val="tx1"/>
              </a:solidFill>
              <a:latin typeface="Arial" charset="0"/>
              <a:ea typeface="Arial" charset="0"/>
              <a:cs typeface="Arial" charset="0"/>
            </a:rPr>
            <a:t> </a:t>
          </a:r>
          <a:r>
            <a:rPr lang="en-US" sz="3200" b="1" dirty="0" smtClean="0">
              <a:solidFill>
                <a:schemeClr val="tx1"/>
              </a:solidFill>
              <a:latin typeface="Arial" charset="0"/>
              <a:ea typeface="Arial" charset="0"/>
              <a:cs typeface="Arial" charset="0"/>
            </a:rPr>
            <a:t>Aging in </a:t>
          </a:r>
          <a:r>
            <a:rPr lang="en-US" sz="3200" b="1" dirty="0" err="1" smtClean="0">
              <a:solidFill>
                <a:schemeClr val="tx1"/>
              </a:solidFill>
              <a:latin typeface="Arial" charset="0"/>
              <a:ea typeface="Arial" charset="0"/>
              <a:cs typeface="Arial" charset="0"/>
            </a:rPr>
            <a:t>CAMChem</a:t>
          </a:r>
          <a:r>
            <a:rPr lang="en-US" sz="3200" b="1" dirty="0" smtClean="0">
              <a:solidFill>
                <a:schemeClr val="tx1"/>
              </a:solidFill>
              <a:latin typeface="Arial" charset="0"/>
              <a:ea typeface="Arial" charset="0"/>
              <a:cs typeface="Arial" charset="0"/>
            </a:rPr>
            <a:t> and </a:t>
          </a:r>
          <a:r>
            <a:rPr lang="en-US" sz="3200" b="1" dirty="0" err="1" smtClean="0">
              <a:solidFill>
                <a:schemeClr val="tx1"/>
              </a:solidFill>
              <a:latin typeface="Arial" charset="0"/>
              <a:ea typeface="Arial" charset="0"/>
              <a:cs typeface="Arial" charset="0"/>
            </a:rPr>
            <a:t>PartMC</a:t>
          </a:r>
          <a:r>
            <a:rPr lang="en-US" sz="3200" b="1" dirty="0" smtClean="0">
              <a:solidFill>
                <a:schemeClr val="tx1"/>
              </a:solidFill>
              <a:latin typeface="Arial" charset="0"/>
              <a:ea typeface="Arial" charset="0"/>
              <a:cs typeface="Arial" charset="0"/>
            </a:rPr>
            <a:t> MOSAIC</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49515"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509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49786"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EC82C7BF-857D-CC41-AE33-8C690118AF33}" type="presOf" srcId="{6E3F7D5D-22C1-E44F-9B05-2A6080C599AA}" destId="{FCE6E1BC-9013-5341-AC41-7E752CC82518}" srcOrd="0" destOrd="0" presId="urn:microsoft.com/office/officeart/2005/8/layout/hProcess10"/>
    <dgm:cxn modelId="{2524327E-D9C0-5B4D-896F-E31BAE3837E5}" type="presOf" srcId="{24D72CA3-8DE3-1A4D-B850-3BF831E024D3}" destId="{C9DCDBE7-1C21-9B4F-B34B-FC33DB46535B}" srcOrd="0" destOrd="0" presId="urn:microsoft.com/office/officeart/2005/8/layout/hProcess10"/>
    <dgm:cxn modelId="{BDC059A7-736F-3844-98B5-170D3C6F642B}" type="presOf" srcId="{AF69DDF8-35D4-7847-BD7A-457647B7A021}" destId="{C9DCDBE7-1C21-9B4F-B34B-FC33DB46535B}" srcOrd="0" destOrd="1" presId="urn:microsoft.com/office/officeart/2005/8/layout/hProcess10"/>
    <dgm:cxn modelId="{9614A643-2BE0-2243-94B4-727A6F57C50B}"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9C65DA3-1D11-B044-937E-74A6E2D8B3F0}" srcId="{24D72CA3-8DE3-1A4D-B850-3BF831E024D3}" destId="{5D1C3D15-C343-AA4A-A588-279CEBDF9117}" srcOrd="1" destOrd="0" parTransId="{1F6B0EE2-9649-6846-A464-701132C8EFE1}" sibTransId="{FF9B3641-8D10-1049-83B6-D62B20ED80C9}"/>
    <dgm:cxn modelId="{3AFBBD75-280E-0A4D-9901-3C0DB1544F60}" srcId="{6E3F7D5D-22C1-E44F-9B05-2A6080C599AA}" destId="{24D72CA3-8DE3-1A4D-B850-3BF831E024D3}" srcOrd="0" destOrd="0" parTransId="{70545E7D-AA97-5F48-905B-0F8CDFF3134D}" sibTransId="{17F809DD-4CCC-7D45-9AE9-C90C7E91DE65}"/>
    <dgm:cxn modelId="{E45BC710-8E05-9543-8221-E3DF8BD2B075}" type="presParOf" srcId="{FCE6E1BC-9013-5341-AC41-7E752CC82518}" destId="{904EB0D8-D871-D14B-BAA1-A06E093C8B06}" srcOrd="0" destOrd="0" presId="urn:microsoft.com/office/officeart/2005/8/layout/hProcess10"/>
    <dgm:cxn modelId="{04320D90-2327-034E-9563-17AD0A537BEB}" type="presParOf" srcId="{904EB0D8-D871-D14B-BAA1-A06E093C8B06}" destId="{0FA89BF1-EE9D-4F46-9020-1C472AA78361}" srcOrd="0" destOrd="0" presId="urn:microsoft.com/office/officeart/2005/8/layout/hProcess10"/>
    <dgm:cxn modelId="{62EE2DBE-87EA-F24C-8F4A-C031DF1D4825}"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200" b="1" dirty="0" smtClean="0">
              <a:solidFill>
                <a:schemeClr val="tx1"/>
              </a:solidFill>
              <a:latin typeface="Arial" charset="0"/>
              <a:ea typeface="Arial" charset="0"/>
              <a:cs typeface="Arial" charset="0"/>
            </a:rPr>
            <a:t>BC Climate Effect</a:t>
          </a:r>
          <a:endParaRPr lang="en-US" sz="32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938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7823"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8573" custScaleY="134606">
        <dgm:presLayoutVars>
          <dgm:bulletEnabled val="1"/>
        </dgm:presLayoutVars>
      </dgm:prSet>
      <dgm:spPr/>
      <dgm:t>
        <a:bodyPr/>
        <a:lstStyle/>
        <a:p>
          <a:endParaRPr lang="en-US"/>
        </a:p>
      </dgm:t>
    </dgm:pt>
  </dgm:ptLst>
  <dgm:cxnLst>
    <dgm:cxn modelId="{BDAF000A-956E-104E-BF2F-0A6AAFD333D3}"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47E9CC11-5257-6D46-B78A-520C96B7F838}" type="presOf" srcId="{79AEF289-E912-7642-B16B-C12005DD4C4B}" destId="{3ED6D0A7-999E-6947-9529-FF328DAE2CEA}" srcOrd="0" destOrd="0" presId="urn:microsoft.com/office/officeart/2005/8/layout/hierarchy3"/>
    <dgm:cxn modelId="{AEA540AC-B4A1-5642-AFBF-F7432F18B579}" type="presOf" srcId="{9225A0EB-2A55-044E-A1C9-E41DF2469804}" destId="{D51B9742-DAE1-6445-BA08-7B736A0DDF52}"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FF609D91-2C57-6E4F-9258-E8FB843BBA22}" type="presOf" srcId="{CDB5D2CA-B787-6649-A7B3-2DD9E2C94C41}" destId="{FEE9BDF1-02CA-D644-9049-B0014EE793A1}" srcOrd="0" destOrd="0" presId="urn:microsoft.com/office/officeart/2005/8/layout/hierarchy3"/>
    <dgm:cxn modelId="{619965CF-8F59-1444-9D24-0E55261F3436}" type="presOf" srcId="{99F3CAB7-21B0-7F4F-9F31-B484156E65DC}" destId="{FA5FA4DB-F75A-D04D-BBF7-9A90BC0D128C}" srcOrd="0" destOrd="0" presId="urn:microsoft.com/office/officeart/2005/8/layout/hierarchy3"/>
    <dgm:cxn modelId="{92154C83-9DE4-8B4F-97F3-EA92B9E8C142}" srcId="{A0263D00-934A-E543-9E38-D083CA80995E}" destId="{9299CB15-2860-404F-9DE5-1D5142F57BE1}" srcOrd="0" destOrd="0" parTransId="{748BBCF8-65EE-2E49-BF9C-2061F6BA481B}" sibTransId="{E2845859-28F9-C14D-B330-94FF3F3DF044}"/>
    <dgm:cxn modelId="{CCA783C4-D41F-6848-BA15-271A78DF07A3}" type="presOf" srcId="{A0263D00-934A-E543-9E38-D083CA80995E}" destId="{587175CC-D5FA-2045-BCB0-E9F19AAAB2FE}" srcOrd="0" destOrd="0" presId="urn:microsoft.com/office/officeart/2005/8/layout/hierarchy3"/>
    <dgm:cxn modelId="{673469CE-6DE1-334D-81CE-21060A26384F}" type="presOf" srcId="{A0263D00-934A-E543-9E38-D083CA80995E}" destId="{3337362B-83CC-6F48-B5BC-39063F693754}" srcOrd="1" destOrd="0" presId="urn:microsoft.com/office/officeart/2005/8/layout/hierarchy3"/>
    <dgm:cxn modelId="{BBA56A93-A0B7-9E45-A523-9F568647058E}" type="presOf" srcId="{9299CB15-2860-404F-9DE5-1D5142F57BE1}" destId="{2E8BE501-7011-9146-BF75-545C619BD038}" srcOrd="0" destOrd="0" presId="urn:microsoft.com/office/officeart/2005/8/layout/hierarchy3"/>
    <dgm:cxn modelId="{F35A4DC9-A9FA-BB47-A64E-6C19FFD2620F}" srcId="{A0263D00-934A-E543-9E38-D083CA80995E}" destId="{9225A0EB-2A55-044E-A1C9-E41DF2469804}" srcOrd="1" destOrd="0" parTransId="{99F3CAB7-21B0-7F4F-9F31-B484156E65DC}" sibTransId="{40AF5079-6773-D740-919E-A5DBB2F03B80}"/>
    <dgm:cxn modelId="{C57257DF-1482-2440-BD30-5110800BE6BE}" type="presOf" srcId="{E4EF5358-0D3A-2F47-B10B-4C75BA066055}" destId="{72040C19-05FB-FD4B-A333-542FAAC62A96}" srcOrd="0" destOrd="0" presId="urn:microsoft.com/office/officeart/2005/8/layout/hierarchy3"/>
    <dgm:cxn modelId="{79C0ACC0-A10F-B54C-A40A-1D77A6E1269D}" type="presParOf" srcId="{FEE9BDF1-02CA-D644-9049-B0014EE793A1}" destId="{CD121664-B87B-D647-A9B4-4683914D4F34}" srcOrd="0" destOrd="0" presId="urn:microsoft.com/office/officeart/2005/8/layout/hierarchy3"/>
    <dgm:cxn modelId="{36EF1A53-F18A-354B-A051-9DE7DDDD2D41}" type="presParOf" srcId="{CD121664-B87B-D647-A9B4-4683914D4F34}" destId="{281F30CA-C655-4948-B85C-F4BDCA785128}" srcOrd="0" destOrd="0" presId="urn:microsoft.com/office/officeart/2005/8/layout/hierarchy3"/>
    <dgm:cxn modelId="{87FB9E7C-B556-984B-B362-EC9A6DDF8BDB}" type="presParOf" srcId="{281F30CA-C655-4948-B85C-F4BDCA785128}" destId="{587175CC-D5FA-2045-BCB0-E9F19AAAB2FE}" srcOrd="0" destOrd="0" presId="urn:microsoft.com/office/officeart/2005/8/layout/hierarchy3"/>
    <dgm:cxn modelId="{CE4A83FF-02FE-AB4D-B451-5AB8D91E5630}" type="presParOf" srcId="{281F30CA-C655-4948-B85C-F4BDCA785128}" destId="{3337362B-83CC-6F48-B5BC-39063F693754}" srcOrd="1" destOrd="0" presId="urn:microsoft.com/office/officeart/2005/8/layout/hierarchy3"/>
    <dgm:cxn modelId="{0D7D48E4-0CAF-5A4A-B17F-AC4590F521F1}" type="presParOf" srcId="{CD121664-B87B-D647-A9B4-4683914D4F34}" destId="{4DB26591-3BBA-2F4E-984E-D6F5F411DF6D}" srcOrd="1" destOrd="0" presId="urn:microsoft.com/office/officeart/2005/8/layout/hierarchy3"/>
    <dgm:cxn modelId="{4FBDB8CF-8687-454F-B767-AC987C6E59D4}" type="presParOf" srcId="{4DB26591-3BBA-2F4E-984E-D6F5F411DF6D}" destId="{DD56AEF5-5ACC-5C47-B7D1-124ABCABA067}" srcOrd="0" destOrd="0" presId="urn:microsoft.com/office/officeart/2005/8/layout/hierarchy3"/>
    <dgm:cxn modelId="{7F6F6E50-C2C2-3542-BC37-DD100ACCC98A}" type="presParOf" srcId="{4DB26591-3BBA-2F4E-984E-D6F5F411DF6D}" destId="{2E8BE501-7011-9146-BF75-545C619BD038}" srcOrd="1" destOrd="0" presId="urn:microsoft.com/office/officeart/2005/8/layout/hierarchy3"/>
    <dgm:cxn modelId="{53617870-EAE1-F644-A687-B5B28F5015D8}" type="presParOf" srcId="{4DB26591-3BBA-2F4E-984E-D6F5F411DF6D}" destId="{FA5FA4DB-F75A-D04D-BBF7-9A90BC0D128C}" srcOrd="2" destOrd="0" presId="urn:microsoft.com/office/officeart/2005/8/layout/hierarchy3"/>
    <dgm:cxn modelId="{7EEB9A29-C010-2445-989B-3632CC51EAED}" type="presParOf" srcId="{4DB26591-3BBA-2F4E-984E-D6F5F411DF6D}" destId="{D51B9742-DAE1-6445-BA08-7B736A0DDF52}" srcOrd="3" destOrd="0" presId="urn:microsoft.com/office/officeart/2005/8/layout/hierarchy3"/>
    <dgm:cxn modelId="{F78568CD-0885-A44D-B141-B0303316AF64}" type="presParOf" srcId="{4DB26591-3BBA-2F4E-984E-D6F5F411DF6D}" destId="{72040C19-05FB-FD4B-A333-542FAAC62A96}" srcOrd="4" destOrd="0" presId="urn:microsoft.com/office/officeart/2005/8/layout/hierarchy3"/>
    <dgm:cxn modelId="{692183A3-BDBB-944B-AD4F-16AC02DD6236}"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3" y="49580"/>
          <a:ext cx="9589464" cy="793941"/>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3257" y="72834"/>
        <a:ext cx="9542956" cy="747433"/>
      </dsp:txXfrm>
    </dsp:sp>
    <dsp:sp modelId="{38505F6F-681D-9545-A345-32BCB6B0B41D}">
      <dsp:nvSpPr>
        <dsp:cNvPr id="0" name=""/>
        <dsp:cNvSpPr/>
      </dsp:nvSpPr>
      <dsp:spPr>
        <a:xfrm>
          <a:off x="958950" y="843522"/>
          <a:ext cx="958946" cy="1219527"/>
        </a:xfrm>
        <a:custGeom>
          <a:avLst/>
          <a:gdLst/>
          <a:ahLst/>
          <a:cxnLst/>
          <a:rect l="0" t="0" r="0" b="0"/>
          <a:pathLst>
            <a:path>
              <a:moveTo>
                <a:pt x="0" y="0"/>
              </a:moveTo>
              <a:lnTo>
                <a:pt x="0" y="1219527"/>
              </a:lnTo>
              <a:lnTo>
                <a:pt x="958946" y="121952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896" y="1321707"/>
          <a:ext cx="7572721" cy="14826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61322" y="1365133"/>
        <a:ext cx="7485869" cy="1395830"/>
      </dsp:txXfrm>
    </dsp:sp>
    <dsp:sp modelId="{6659A6AF-33D7-5948-AEB5-9C928231F03B}">
      <dsp:nvSpPr>
        <dsp:cNvPr id="0" name=""/>
        <dsp:cNvSpPr/>
      </dsp:nvSpPr>
      <dsp:spPr>
        <a:xfrm>
          <a:off x="958950" y="843522"/>
          <a:ext cx="958946" cy="3194339"/>
        </a:xfrm>
        <a:custGeom>
          <a:avLst/>
          <a:gdLst/>
          <a:ahLst/>
          <a:cxnLst/>
          <a:rect l="0" t="0" r="0" b="0"/>
          <a:pathLst>
            <a:path>
              <a:moveTo>
                <a:pt x="0" y="0"/>
              </a:moveTo>
              <a:lnTo>
                <a:pt x="0" y="3194339"/>
              </a:lnTo>
              <a:lnTo>
                <a:pt x="958946" y="319433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896" y="3282576"/>
          <a:ext cx="7612934" cy="151057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62139" y="3326819"/>
        <a:ext cx="7524448" cy="1422084"/>
      </dsp:txXfrm>
    </dsp:sp>
    <dsp:sp modelId="{DB67A272-6A66-5244-95DC-713F7333D3D8}">
      <dsp:nvSpPr>
        <dsp:cNvPr id="0" name=""/>
        <dsp:cNvSpPr/>
      </dsp:nvSpPr>
      <dsp:spPr>
        <a:xfrm>
          <a:off x="958950" y="843522"/>
          <a:ext cx="958946" cy="5151105"/>
        </a:xfrm>
        <a:custGeom>
          <a:avLst/>
          <a:gdLst/>
          <a:ahLst/>
          <a:cxnLst/>
          <a:rect l="0" t="0" r="0" b="0"/>
          <a:pathLst>
            <a:path>
              <a:moveTo>
                <a:pt x="0" y="0"/>
              </a:moveTo>
              <a:lnTo>
                <a:pt x="0" y="5151105"/>
              </a:lnTo>
              <a:lnTo>
                <a:pt x="958946" y="515110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896" y="5271332"/>
          <a:ext cx="7601121" cy="144658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-MOSAIC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60265" y="5313701"/>
        <a:ext cx="7516383" cy="1361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CAMChem</a:t>
          </a:r>
          <a:r>
            <a:rPr lang="en-US" sz="2200" kern="1200" dirty="0" smtClean="0"/>
            <a:t> uses </a:t>
          </a:r>
          <a:r>
            <a:rPr lang="en-US" sz="2200" b="1" kern="1200" dirty="0" smtClean="0">
              <a:solidFill>
                <a:schemeClr val="tx1"/>
              </a:solidFill>
            </a:rPr>
            <a:t>mechanistic</a:t>
          </a:r>
          <a:r>
            <a:rPr lang="en-US" sz="2200" kern="1200" dirty="0" smtClean="0"/>
            <a:t> aging rates,</a:t>
          </a:r>
          <a:r>
            <a:rPr lang="en-US" sz="2200" kern="1200" baseline="0" dirty="0" smtClean="0"/>
            <a:t> </a:t>
          </a:r>
          <a:r>
            <a:rPr lang="en-US" sz="2200" kern="1200" dirty="0" smtClean="0"/>
            <a:t>very </a:t>
          </a:r>
          <a:r>
            <a:rPr lang="en-US" sz="2200" b="1" kern="1200" dirty="0" smtClean="0"/>
            <a:t>sensitive</a:t>
          </a:r>
          <a:r>
            <a:rPr lang="en-US" sz="2200" kern="1200" dirty="0" smtClean="0"/>
            <a:t> to the choices of assumed parameters.</a:t>
          </a:r>
          <a:endParaRPr lang="en-US" sz="22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-MOSAIC</a:t>
          </a:r>
          <a:r>
            <a:rPr lang="en-US" sz="2200" kern="1200" baseline="0" dirty="0" smtClean="0"/>
            <a:t> </a:t>
          </a:r>
          <a:r>
            <a:rPr lang="en-US" sz="2200" kern="1200" dirty="0" smtClean="0"/>
            <a:t>estimates BC aging timescales </a:t>
          </a:r>
          <a:r>
            <a:rPr lang="en-US" sz="2200" b="1" kern="1200" dirty="0" smtClean="0"/>
            <a:t>more precisely</a:t>
          </a:r>
          <a:r>
            <a:rPr lang="en-US" sz="2200" b="1" kern="1200" baseline="0" dirty="0" smtClean="0"/>
            <a:t> </a:t>
          </a:r>
          <a:r>
            <a:rPr lang="en-US" sz="2200" kern="1200" dirty="0" smtClean="0"/>
            <a:t>by tracing the mass and</a:t>
          </a:r>
          <a:r>
            <a:rPr lang="en-US" sz="2200" kern="1200" baseline="0" dirty="0" smtClean="0"/>
            <a:t> composition of </a:t>
          </a:r>
          <a:r>
            <a:rPr lang="en-US" sz="2200" kern="1200" dirty="0" smtClean="0"/>
            <a:t>individual particles.</a:t>
          </a:r>
          <a:endParaRPr lang="en-US" sz="22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-MOSIAC </a:t>
          </a:r>
          <a:r>
            <a:rPr lang="en-US" sz="2200" b="1" kern="1200" dirty="0" smtClean="0"/>
            <a:t>parameterization of BC’s aging </a:t>
          </a:r>
          <a:r>
            <a:rPr lang="en-US" sz="2200" kern="1200" dirty="0" smtClean="0"/>
            <a:t>can be applied to the </a:t>
          </a:r>
          <a:r>
            <a:rPr lang="en-US" sz="2200" b="1" kern="1200" dirty="0" smtClean="0"/>
            <a:t>output of </a:t>
          </a:r>
          <a:r>
            <a:rPr lang="en-US" sz="2200" b="1" kern="1200" dirty="0" err="1" smtClean="0"/>
            <a:t>CAMChem</a:t>
          </a:r>
          <a:r>
            <a:rPr lang="en-US" sz="2200" b="1" kern="1200" baseline="0" dirty="0" smtClean="0"/>
            <a:t> model </a:t>
          </a:r>
          <a:r>
            <a:rPr lang="en-US" sz="2200" kern="1200" dirty="0" smtClean="0"/>
            <a:t>to assess the accuracy of</a:t>
          </a:r>
          <a:r>
            <a:rPr lang="en-US" sz="2200" kern="1200" baseline="0" dirty="0" smtClean="0"/>
            <a:t> its </a:t>
          </a:r>
          <a:r>
            <a:rPr lang="en-US" sz="2200" kern="1200" dirty="0" smtClean="0"/>
            <a:t>aging criterion. </a:t>
          </a:r>
          <a:endParaRPr lang="en-US" sz="22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715" y="291888"/>
          <a:ext cx="9577727" cy="792969"/>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Goal:</a:t>
          </a:r>
          <a:r>
            <a:rPr lang="en-US" sz="3200" b="1" kern="1200" baseline="0" dirty="0" smtClean="0">
              <a:solidFill>
                <a:schemeClr val="tx1"/>
              </a:solidFill>
              <a:latin typeface="Arial" charset="0"/>
              <a:ea typeface="Arial" charset="0"/>
              <a:cs typeface="Arial" charset="0"/>
            </a:rPr>
            <a:t> </a:t>
          </a:r>
          <a:r>
            <a:rPr lang="en-US" sz="3200" b="1" kern="1200" dirty="0" smtClean="0">
              <a:solidFill>
                <a:schemeClr val="tx1"/>
              </a:solidFill>
              <a:latin typeface="Arial" charset="0"/>
              <a:ea typeface="Arial" charset="0"/>
              <a:cs typeface="Arial" charset="0"/>
            </a:rPr>
            <a:t>Aging in </a:t>
          </a:r>
          <a:r>
            <a:rPr lang="en-US" sz="3200" b="1" kern="1200" dirty="0" err="1" smtClean="0">
              <a:solidFill>
                <a:schemeClr val="tx1"/>
              </a:solidFill>
              <a:latin typeface="Arial" charset="0"/>
              <a:ea typeface="Arial" charset="0"/>
              <a:cs typeface="Arial" charset="0"/>
            </a:rPr>
            <a:t>CAMChem</a:t>
          </a:r>
          <a:r>
            <a:rPr lang="en-US" sz="3200" b="1" kern="1200" dirty="0" smtClean="0">
              <a:solidFill>
                <a:schemeClr val="tx1"/>
              </a:solidFill>
              <a:latin typeface="Arial" charset="0"/>
              <a:ea typeface="Arial" charset="0"/>
              <a:cs typeface="Arial" charset="0"/>
            </a:rPr>
            <a:t> and </a:t>
          </a:r>
          <a:r>
            <a:rPr lang="en-US" sz="3200" b="1" kern="1200" dirty="0" err="1" smtClean="0">
              <a:solidFill>
                <a:schemeClr val="tx1"/>
              </a:solidFill>
              <a:latin typeface="Arial" charset="0"/>
              <a:ea typeface="Arial" charset="0"/>
              <a:cs typeface="Arial" charset="0"/>
            </a:rPr>
            <a:t>PartMC</a:t>
          </a:r>
          <a:r>
            <a:rPr lang="en-US" sz="3200" b="1" kern="1200" dirty="0" smtClean="0">
              <a:solidFill>
                <a:schemeClr val="tx1"/>
              </a:solidFill>
              <a:latin typeface="Arial" charset="0"/>
              <a:ea typeface="Arial" charset="0"/>
              <a:cs typeface="Arial" charset="0"/>
            </a:rPr>
            <a:t> MOSAIC</a:t>
          </a:r>
          <a:endParaRPr lang="en-US" sz="3200" b="1" kern="1200" dirty="0">
            <a:solidFill>
              <a:schemeClr val="tx1"/>
            </a:solidFill>
            <a:latin typeface="Arial" charset="0"/>
            <a:ea typeface="Arial" charset="0"/>
            <a:cs typeface="Arial" charset="0"/>
          </a:endParaRPr>
        </a:p>
      </dsp:txBody>
      <dsp:txXfrm>
        <a:off x="24940" y="315113"/>
        <a:ext cx="9531277" cy="746519"/>
      </dsp:txXfrm>
    </dsp:sp>
    <dsp:sp modelId="{38505F6F-681D-9545-A345-32BCB6B0B41D}">
      <dsp:nvSpPr>
        <dsp:cNvPr id="0" name=""/>
        <dsp:cNvSpPr/>
      </dsp:nvSpPr>
      <dsp:spPr>
        <a:xfrm>
          <a:off x="959488" y="1084858"/>
          <a:ext cx="957772" cy="1136718"/>
        </a:xfrm>
        <a:custGeom>
          <a:avLst/>
          <a:gdLst/>
          <a:ahLst/>
          <a:cxnLst/>
          <a:rect l="0" t="0" r="0" b="0"/>
          <a:pathLst>
            <a:path>
              <a:moveTo>
                <a:pt x="0" y="0"/>
              </a:moveTo>
              <a:lnTo>
                <a:pt x="0" y="1136718"/>
              </a:lnTo>
              <a:lnTo>
                <a:pt x="957772" y="1136718"/>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260" y="1562459"/>
          <a:ext cx="7626785"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CAMChem</a:t>
          </a:r>
          <a:r>
            <a:rPr lang="en-US" sz="2500" kern="1200" dirty="0" smtClean="0"/>
            <a:t> uses </a:t>
          </a:r>
          <a:r>
            <a:rPr lang="en-US" sz="2500" b="1" kern="1200" dirty="0" smtClean="0">
              <a:solidFill>
                <a:schemeClr val="tx1"/>
              </a:solidFill>
            </a:rPr>
            <a:t>mechanistic</a:t>
          </a:r>
          <a:r>
            <a:rPr lang="en-US" sz="2500" kern="1200" dirty="0" smtClean="0"/>
            <a:t> aging rates,</a:t>
          </a:r>
          <a:r>
            <a:rPr lang="en-US" sz="2500" kern="1200" baseline="0" dirty="0" smtClean="0"/>
            <a:t> </a:t>
          </a:r>
          <a:r>
            <a:rPr lang="en-US" sz="2500" kern="1200" dirty="0" smtClean="0"/>
            <a:t>very </a:t>
          </a:r>
          <a:r>
            <a:rPr lang="en-US" sz="2500" b="1" kern="1200" dirty="0" smtClean="0"/>
            <a:t>sensitive</a:t>
          </a:r>
          <a:r>
            <a:rPr lang="en-US" sz="2500" kern="1200" dirty="0" smtClean="0"/>
            <a:t> to the choices of assumed parameters. [3]</a:t>
          </a:r>
          <a:endParaRPr lang="en-US" sz="2500" kern="1200" dirty="0"/>
        </a:p>
      </dsp:txBody>
      <dsp:txXfrm>
        <a:off x="1955870" y="1601069"/>
        <a:ext cx="7549565" cy="1241015"/>
      </dsp:txXfrm>
    </dsp:sp>
    <dsp:sp modelId="{6659A6AF-33D7-5948-AEB5-9C928231F03B}">
      <dsp:nvSpPr>
        <dsp:cNvPr id="0" name=""/>
        <dsp:cNvSpPr/>
      </dsp:nvSpPr>
      <dsp:spPr>
        <a:xfrm>
          <a:off x="959488" y="1084858"/>
          <a:ext cx="957772" cy="2934177"/>
        </a:xfrm>
        <a:custGeom>
          <a:avLst/>
          <a:gdLst/>
          <a:ahLst/>
          <a:cxnLst/>
          <a:rect l="0" t="0" r="0" b="0"/>
          <a:pathLst>
            <a:path>
              <a:moveTo>
                <a:pt x="0" y="0"/>
              </a:moveTo>
              <a:lnTo>
                <a:pt x="0" y="2934177"/>
              </a:lnTo>
              <a:lnTo>
                <a:pt x="957772" y="293417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260" y="3358294"/>
          <a:ext cx="7670495" cy="132148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Particle resolved model (</a:t>
          </a:r>
          <a:r>
            <a:rPr lang="en-US" sz="2500" kern="1200" dirty="0" err="1" smtClean="0"/>
            <a:t>PartMC</a:t>
          </a:r>
          <a:r>
            <a:rPr lang="en-US" sz="2500" kern="1200" dirty="0" smtClean="0"/>
            <a:t>-MOSAIC)</a:t>
          </a:r>
          <a:r>
            <a:rPr lang="en-US" sz="2500" kern="1200" baseline="0" dirty="0" smtClean="0"/>
            <a:t> </a:t>
          </a:r>
          <a:r>
            <a:rPr lang="en-US" sz="2500" kern="1200" dirty="0" smtClean="0"/>
            <a:t>estimates BC aging timescales </a:t>
          </a:r>
          <a:r>
            <a:rPr lang="en-US" sz="2500" b="1" kern="1200" dirty="0" smtClean="0"/>
            <a:t>more precisely</a:t>
          </a:r>
          <a:r>
            <a:rPr lang="en-US" sz="2500" b="1" kern="1200" baseline="0" dirty="0" smtClean="0"/>
            <a:t> </a:t>
          </a:r>
          <a:r>
            <a:rPr lang="en-US" sz="2500" kern="1200" dirty="0" smtClean="0"/>
            <a:t>by tracing the mass and</a:t>
          </a:r>
          <a:r>
            <a:rPr lang="en-US" sz="2500" kern="1200" baseline="0" dirty="0" smtClean="0"/>
            <a:t> composition of </a:t>
          </a:r>
          <a:r>
            <a:rPr lang="en-US" sz="2500" kern="1200" dirty="0" smtClean="0"/>
            <a:t>individual particles. [4]</a:t>
          </a:r>
          <a:endParaRPr lang="en-US" sz="2500" kern="1200" dirty="0"/>
        </a:p>
      </dsp:txBody>
      <dsp:txXfrm>
        <a:off x="1955965" y="3396999"/>
        <a:ext cx="7593085" cy="1244072"/>
      </dsp:txXfrm>
    </dsp:sp>
    <dsp:sp modelId="{DB67A272-6A66-5244-95DC-713F7333D3D8}">
      <dsp:nvSpPr>
        <dsp:cNvPr id="0" name=""/>
        <dsp:cNvSpPr/>
      </dsp:nvSpPr>
      <dsp:spPr>
        <a:xfrm>
          <a:off x="959488" y="1084858"/>
          <a:ext cx="957772" cy="4731637"/>
        </a:xfrm>
        <a:custGeom>
          <a:avLst/>
          <a:gdLst/>
          <a:ahLst/>
          <a:cxnLst/>
          <a:rect l="0" t="0" r="0" b="0"/>
          <a:pathLst>
            <a:path>
              <a:moveTo>
                <a:pt x="0" y="0"/>
              </a:moveTo>
              <a:lnTo>
                <a:pt x="0" y="4731637"/>
              </a:lnTo>
              <a:lnTo>
                <a:pt x="957772" y="4731637"/>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260" y="5157378"/>
          <a:ext cx="7635069" cy="1318235"/>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err="1" smtClean="0"/>
            <a:t>PartMC</a:t>
          </a:r>
          <a:r>
            <a:rPr lang="en-US" sz="2500" kern="1200" dirty="0" smtClean="0"/>
            <a:t>-MOSIAC </a:t>
          </a:r>
          <a:r>
            <a:rPr lang="en-US" sz="2500" b="1" kern="1200" dirty="0" smtClean="0"/>
            <a:t>parameterization of BC’s aging </a:t>
          </a:r>
          <a:r>
            <a:rPr lang="en-US" sz="2500" kern="1200" dirty="0" smtClean="0"/>
            <a:t>can be applied to the </a:t>
          </a:r>
          <a:r>
            <a:rPr lang="en-US" sz="2500" b="1" kern="1200" dirty="0" smtClean="0"/>
            <a:t>output of </a:t>
          </a:r>
          <a:r>
            <a:rPr lang="en-US" sz="2500" b="1" kern="1200" dirty="0" err="1" smtClean="0"/>
            <a:t>CAMChem</a:t>
          </a:r>
          <a:r>
            <a:rPr lang="en-US" sz="2500" b="1" kern="1200" baseline="0" dirty="0" smtClean="0"/>
            <a:t> model </a:t>
          </a:r>
          <a:r>
            <a:rPr lang="en-US" sz="2500" kern="1200" dirty="0" smtClean="0"/>
            <a:t>to assess the accuracy of</a:t>
          </a:r>
          <a:r>
            <a:rPr lang="en-US" sz="2500" kern="1200" baseline="0" dirty="0" smtClean="0"/>
            <a:t> its </a:t>
          </a:r>
          <a:r>
            <a:rPr lang="en-US" sz="2500" kern="1200" dirty="0" smtClean="0"/>
            <a:t>aging criterion. [2]</a:t>
          </a:r>
          <a:endParaRPr lang="en-US" sz="2500" kern="1200" dirty="0"/>
        </a:p>
      </dsp:txBody>
      <dsp:txXfrm>
        <a:off x="1955870" y="5195988"/>
        <a:ext cx="7557849" cy="12410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33982"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charset="0"/>
              <a:ea typeface="Arial" charset="0"/>
              <a:cs typeface="Arial" charset="0"/>
            </a:rPr>
            <a:t>BC Climate Effect</a:t>
          </a:r>
          <a:endParaRPr lang="en-US" sz="3200" b="1" kern="1200" dirty="0">
            <a:solidFill>
              <a:schemeClr val="tx1"/>
            </a:solidFill>
            <a:latin typeface="Arial" charset="0"/>
            <a:ea typeface="Arial" charset="0"/>
            <a:cs typeface="Arial" charset="0"/>
          </a:endParaRPr>
        </a:p>
      </dsp:txBody>
      <dsp:txXfrm>
        <a:off x="456551" y="29240"/>
        <a:ext cx="6905279" cy="725423"/>
      </dsp:txXfrm>
    </dsp:sp>
    <dsp:sp modelId="{DD56AEF5-5ACC-5C47-B7D1-124ABCABA067}">
      <dsp:nvSpPr>
        <dsp:cNvPr id="0" name=""/>
        <dsp:cNvSpPr/>
      </dsp:nvSpPr>
      <dsp:spPr>
        <a:xfrm>
          <a:off x="1129024"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996468" y="1038060"/>
          <a:ext cx="7959941"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38853" y="1080445"/>
        <a:ext cx="7875171" cy="1362371"/>
      </dsp:txXfrm>
    </dsp:sp>
    <dsp:sp modelId="{FA5FA4DB-F75A-D04D-BBF7-9A90BC0D128C}">
      <dsp:nvSpPr>
        <dsp:cNvPr id="0" name=""/>
        <dsp:cNvSpPr/>
      </dsp:nvSpPr>
      <dsp:spPr>
        <a:xfrm>
          <a:off x="1129024"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996468" y="2750174"/>
          <a:ext cx="7933452"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38436" y="2792142"/>
        <a:ext cx="7849516" cy="1348971"/>
      </dsp:txXfrm>
    </dsp:sp>
    <dsp:sp modelId="{72040C19-05FB-FD4B-A333-542FAAC62A96}">
      <dsp:nvSpPr>
        <dsp:cNvPr id="0" name=""/>
        <dsp:cNvSpPr/>
      </dsp:nvSpPr>
      <dsp:spPr>
        <a:xfrm>
          <a:off x="1129024"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996468" y="4448054"/>
          <a:ext cx="7946171"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38254" y="4489840"/>
        <a:ext cx="7862599" cy="13431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2/1/17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5</a:t>
            </a:fld>
            <a:endParaRPr lang="en-US" altLang="en-US"/>
          </a:p>
        </p:txBody>
      </p:sp>
    </p:spTree>
    <p:extLst>
      <p:ext uri="{BB962C8B-B14F-4D97-AF65-F5344CB8AC3E}">
        <p14:creationId xmlns:p14="http://schemas.microsoft.com/office/powerpoint/2010/main" val="1520982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2/1/17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2/1/17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2/1/17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2/1/17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2/1/17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19.png"/><Relationship Id="rId25" Type="http://schemas.openxmlformats.org/officeDocument/2006/relationships/image" Target="../media/image20.png"/><Relationship Id="rId26" Type="http://schemas.openxmlformats.org/officeDocument/2006/relationships/image" Target="../media/image29.png"/><Relationship Id="rId27" Type="http://schemas.openxmlformats.org/officeDocument/2006/relationships/image" Target="../media/image4.emf"/><Relationship Id="rId28" Type="http://schemas.openxmlformats.org/officeDocument/2006/relationships/image" Target="../media/image5.emf"/><Relationship Id="rId29" Type="http://schemas.openxmlformats.org/officeDocument/2006/relationships/image" Target="../media/image6.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oleObject" Target="../embeddings/oleObject4.bin"/><Relationship Id="rId31" Type="http://schemas.openxmlformats.org/officeDocument/2006/relationships/image" Target="../media/image1.emf"/><Relationship Id="rId32" Type="http://schemas.openxmlformats.org/officeDocument/2006/relationships/image" Target="../media/image30.png"/><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31.png"/><Relationship Id="rId34" Type="http://schemas.openxmlformats.org/officeDocument/2006/relationships/image" Target="../media/image32.png"/><Relationship Id="rId35" Type="http://schemas.openxmlformats.org/officeDocument/2006/relationships/image" Target="../media/image33.png"/><Relationship Id="rId36" Type="http://schemas.openxmlformats.org/officeDocument/2006/relationships/image" Target="../media/image34.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5.png"/><Relationship Id="rId38" Type="http://schemas.openxmlformats.org/officeDocument/2006/relationships/image" Target="../media/image36.png"/><Relationship Id="rId39" Type="http://schemas.openxmlformats.org/officeDocument/2006/relationships/image" Target="../media/image37.png"/><Relationship Id="rId40" Type="http://schemas.openxmlformats.org/officeDocument/2006/relationships/image" Target="../media/image38.png"/><Relationship Id="rId41" Type="http://schemas.openxmlformats.org/officeDocument/2006/relationships/image" Target="../media/image39.png"/><Relationship Id="rId42" Type="http://schemas.openxmlformats.org/officeDocument/2006/relationships/image" Target="../media/image40.tiff"/><Relationship Id="rId43" Type="http://schemas.openxmlformats.org/officeDocument/2006/relationships/image" Target="../media/image41.png"/><Relationship Id="rId44" Type="http://schemas.openxmlformats.org/officeDocument/2006/relationships/image" Target="../media/image42.png"/><Relationship Id="rId45" Type="http://schemas.openxmlformats.org/officeDocument/2006/relationships/image" Target="../media/image43.png"/></Relationships>
</file>

<file path=ppt/slides/_rels/slide5.xml.rels><?xml version="1.0" encoding="UTF-8" standalone="yes"?>
<Relationships xmlns="http://schemas.openxmlformats.org/package/2006/relationships"><Relationship Id="rId20" Type="http://schemas.openxmlformats.org/officeDocument/2006/relationships/diagramLayout" Target="../diagrams/layout10.xml"/><Relationship Id="rId21" Type="http://schemas.openxmlformats.org/officeDocument/2006/relationships/diagramQuickStyle" Target="../diagrams/quickStyle10.xml"/><Relationship Id="rId22" Type="http://schemas.openxmlformats.org/officeDocument/2006/relationships/diagramColors" Target="../diagrams/colors10.xml"/><Relationship Id="rId23" Type="http://schemas.microsoft.com/office/2007/relationships/diagramDrawing" Target="../diagrams/drawing10.xml"/><Relationship Id="rId24" Type="http://schemas.openxmlformats.org/officeDocument/2006/relationships/image" Target="../media/image19.png"/><Relationship Id="rId25" Type="http://schemas.openxmlformats.org/officeDocument/2006/relationships/image" Target="../media/image20.png"/><Relationship Id="rId26" Type="http://schemas.openxmlformats.org/officeDocument/2006/relationships/image" Target="../media/image29.png"/><Relationship Id="rId27" Type="http://schemas.openxmlformats.org/officeDocument/2006/relationships/image" Target="../media/image4.emf"/><Relationship Id="rId28" Type="http://schemas.openxmlformats.org/officeDocument/2006/relationships/image" Target="../media/image5.emf"/><Relationship Id="rId29" Type="http://schemas.openxmlformats.org/officeDocument/2006/relationships/image" Target="../media/image6.emf"/><Relationship Id="rId1" Type="http://schemas.openxmlformats.org/officeDocument/2006/relationships/vmlDrawing" Target="../drawings/vmlDrawing5.v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oleObject" Target="../embeddings/oleObject5.bin"/><Relationship Id="rId31" Type="http://schemas.openxmlformats.org/officeDocument/2006/relationships/image" Target="../media/image1.emf"/><Relationship Id="rId32" Type="http://schemas.openxmlformats.org/officeDocument/2006/relationships/image" Target="../media/image30.png"/><Relationship Id="rId9" Type="http://schemas.openxmlformats.org/officeDocument/2006/relationships/diagramData" Target="../diagrams/data8.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31.png"/><Relationship Id="rId34" Type="http://schemas.openxmlformats.org/officeDocument/2006/relationships/image" Target="../media/image32.png"/><Relationship Id="rId35" Type="http://schemas.openxmlformats.org/officeDocument/2006/relationships/image" Target="../media/image33.png"/><Relationship Id="rId36" Type="http://schemas.openxmlformats.org/officeDocument/2006/relationships/image" Target="../media/image34.png"/><Relationship Id="rId10" Type="http://schemas.openxmlformats.org/officeDocument/2006/relationships/diagramLayout" Target="../diagrams/layout8.xml"/><Relationship Id="rId11" Type="http://schemas.openxmlformats.org/officeDocument/2006/relationships/diagramQuickStyle" Target="../diagrams/quickStyle8.xml"/><Relationship Id="rId12" Type="http://schemas.openxmlformats.org/officeDocument/2006/relationships/diagramColors" Target="../diagrams/colors8.xml"/><Relationship Id="rId13" Type="http://schemas.microsoft.com/office/2007/relationships/diagramDrawing" Target="../diagrams/drawing8.xml"/><Relationship Id="rId14" Type="http://schemas.openxmlformats.org/officeDocument/2006/relationships/diagramData" Target="../diagrams/data9.xml"/><Relationship Id="rId15" Type="http://schemas.openxmlformats.org/officeDocument/2006/relationships/diagramLayout" Target="../diagrams/layout9.xml"/><Relationship Id="rId16" Type="http://schemas.openxmlformats.org/officeDocument/2006/relationships/diagramQuickStyle" Target="../diagrams/quickStyle9.xml"/><Relationship Id="rId17" Type="http://schemas.openxmlformats.org/officeDocument/2006/relationships/diagramColors" Target="../diagrams/colors9.xml"/><Relationship Id="rId18" Type="http://schemas.microsoft.com/office/2007/relationships/diagramDrawing" Target="../diagrams/drawing9.xml"/><Relationship Id="rId19" Type="http://schemas.openxmlformats.org/officeDocument/2006/relationships/diagramData" Target="../diagrams/data10.xml"/><Relationship Id="rId37" Type="http://schemas.openxmlformats.org/officeDocument/2006/relationships/image" Target="../media/image35.png"/><Relationship Id="rId38" Type="http://schemas.openxmlformats.org/officeDocument/2006/relationships/image" Target="../media/image36.png"/><Relationship Id="rId39" Type="http://schemas.openxmlformats.org/officeDocument/2006/relationships/image" Target="../media/image37.png"/><Relationship Id="rId40" Type="http://schemas.openxmlformats.org/officeDocument/2006/relationships/image" Target="../media/image38.png"/><Relationship Id="rId41" Type="http://schemas.openxmlformats.org/officeDocument/2006/relationships/image" Target="../media/image39.png"/><Relationship Id="rId42" Type="http://schemas.openxmlformats.org/officeDocument/2006/relationships/image" Target="../media/image40.tiff"/><Relationship Id="rId43" Type="http://schemas.openxmlformats.org/officeDocument/2006/relationships/image" Target="../media/image41.png"/><Relationship Id="rId44" Type="http://schemas.openxmlformats.org/officeDocument/2006/relationships/image" Target="../media/image42.png"/><Relationship Id="rId4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108"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37"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51"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1800" dirty="0" smtClean="0"/>
          </a:p>
          <a:p>
            <a:pPr marL="457200" lvl="1" indent="-457200" algn="just" eaLnBrk="1" hangingPunct="1">
              <a:buFont typeface="Arial" charset="0"/>
              <a:buChar char="•"/>
            </a:pPr>
            <a:r>
              <a:rPr lang="en-US" sz="2800" dirty="0"/>
              <a:t>Simulated BC </a:t>
            </a:r>
            <a:r>
              <a:rPr lang="en-US" sz="2800" dirty="0" smtClean="0"/>
              <a:t>burden is most 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annually averaged BC </a:t>
            </a:r>
            <a:r>
              <a:rPr lang="en-US" sz="2800" dirty="0"/>
              <a:t>mixing ratio of 16% near the surface. </a:t>
            </a:r>
            <a:endParaRPr lang="en-US"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to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smtClean="0"/>
              <a:t>PartMC</a:t>
            </a:r>
            <a:r>
              <a:rPr lang="en-US" altLang="zh-CN" sz="2800" dirty="0"/>
              <a:t>-</a:t>
            </a:r>
            <a:r>
              <a:rPr lang="en-US" altLang="zh-CN" sz="2800" dirty="0" smtClean="0"/>
              <a:t>MOSAIC </a:t>
            </a:r>
            <a:r>
              <a:rPr lang="en-US" altLang="zh-CN" sz="2800" dirty="0"/>
              <a:t>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210359231"/>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58136104"/>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3360565" y="25446335"/>
            <a:ext cx="9086147" cy="6252865"/>
            <a:chOff x="23428018" y="14714081"/>
            <a:chExt cx="9086147" cy="6252865"/>
          </a:xfrm>
        </p:grpSpPr>
        <p:sp>
          <p:nvSpPr>
            <p:cNvPr id="39" name="TextBox 38"/>
            <p:cNvSpPr txBox="1"/>
            <p:nvPr/>
          </p:nvSpPr>
          <p:spPr>
            <a:xfrm>
              <a:off x="23428018" y="14714081"/>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7"/>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28"/>
            <a:stretch>
              <a:fillRect/>
            </a:stretch>
          </p:blipFill>
          <p:spPr>
            <a:xfrm>
              <a:off x="6493441" y="2976314"/>
              <a:ext cx="455334" cy="647975"/>
            </a:xfrm>
            <a:prstGeom prst="rect">
              <a:avLst/>
            </a:prstGeom>
          </p:spPr>
        </p:pic>
        <p:pic>
          <p:nvPicPr>
            <p:cNvPr id="218" name="Picture 217"/>
            <p:cNvPicPr>
              <a:picLocks noChangeAspect="1"/>
            </p:cNvPicPr>
            <p:nvPr/>
          </p:nvPicPr>
          <p:blipFill>
            <a:blip r:embed="rId29"/>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229" name="Equation" r:id="rId30" imgW="1625600" imgH="254000" progId="Equation.DSMT4">
                    <p:embed/>
                  </p:oleObj>
                </mc:Choice>
                <mc:Fallback>
                  <p:oleObj name="Equation" r:id="rId30" imgW="1625600" imgH="254000" progId="Equation.DSMT4">
                    <p:embed/>
                    <p:pic>
                      <p:nvPicPr>
                        <p:cNvPr id="0" name=""/>
                        <p:cNvPicPr/>
                        <p:nvPr/>
                      </p:nvPicPr>
                      <p:blipFill>
                        <a:blip r:embed="rId31"/>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736799"/>
            <a:ext cx="10044349" cy="43640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400" dirty="0" smtClean="0"/>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400" dirty="0"/>
          </a:p>
          <a:p>
            <a:r>
              <a:rPr lang="en-US" sz="2400" b="1" dirty="0"/>
              <a:t>Acknowledgement:</a:t>
            </a:r>
            <a:r>
              <a:rPr lang="en-US" sz="2400" dirty="0"/>
              <a:t> This Work is funded by the Department of Energy, Los Alamos National Lab.</a:t>
            </a:r>
          </a:p>
          <a:p>
            <a:pPr marL="514350" indent="-514350">
              <a:buFont typeface="+mj-lt"/>
              <a:buAutoNum type="arabicPeriod"/>
            </a:pP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2"/>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pic>
        <p:nvPicPr>
          <p:cNvPr id="19" name="Picture 18"/>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7531584" y="26062965"/>
            <a:ext cx="4548616" cy="5114472"/>
          </a:xfrm>
          <a:prstGeom prst="rect">
            <a:avLst/>
          </a:prstGeom>
        </p:spPr>
      </p:pic>
      <p:pic>
        <p:nvPicPr>
          <p:cNvPr id="21" name="Picture 2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708685" y="26092945"/>
            <a:ext cx="4822899" cy="5059889"/>
          </a:xfrm>
          <a:prstGeom prst="rect">
            <a:avLst/>
          </a:prstGeom>
        </p:spPr>
      </p:pic>
    </p:spTree>
    <p:extLst>
      <p:ext uri="{BB962C8B-B14F-4D97-AF65-F5344CB8AC3E}">
        <p14:creationId xmlns:p14="http://schemas.microsoft.com/office/powerpoint/2010/main" val="26801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eaLnBrk="1" hangingPunct="1">
              <a:buFont typeface="Arial" charset="0"/>
              <a:buChar char="•"/>
            </a:pPr>
            <a:r>
              <a:rPr lang="en-US" sz="2800" dirty="0"/>
              <a:t>Simulated BC </a:t>
            </a:r>
            <a:r>
              <a:rPr lang="en-US" sz="2800" dirty="0" smtClean="0"/>
              <a:t>burden is most sensitive </a:t>
            </a:r>
            <a:r>
              <a:rPr lang="en-US" sz="2800" dirty="0"/>
              <a:t>to </a:t>
            </a:r>
            <a:r>
              <a:rPr lang="en-US" sz="2800" dirty="0" smtClean="0"/>
              <a:t>the choices </a:t>
            </a:r>
            <a:r>
              <a:rPr lang="en-US" sz="2800" dirty="0"/>
              <a:t>of </a:t>
            </a:r>
            <a:r>
              <a:rPr lang="en-US" sz="2800" dirty="0" smtClean="0"/>
              <a:t>aging </a:t>
            </a:r>
            <a:r>
              <a:rPr lang="en-US" sz="2800" dirty="0"/>
              <a:t>criterion in the high-latitude </a:t>
            </a:r>
            <a:r>
              <a:rPr lang="en-US" sz="2800" dirty="0" smtClean="0"/>
              <a:t>regions, </a:t>
            </a:r>
            <a:r>
              <a:rPr lang="en-US" sz="2800" dirty="0"/>
              <a:t>with maximum differences in </a:t>
            </a:r>
            <a:r>
              <a:rPr lang="en-US" sz="2800" dirty="0" smtClean="0"/>
              <a:t>the annually averaged BC </a:t>
            </a:r>
            <a:r>
              <a:rPr lang="en-US" sz="2800" dirty="0"/>
              <a:t>mixing ratio of 16% near the surface. </a:t>
            </a:r>
            <a:endParaRPr lang="en-US" sz="2800" dirty="0" smtClean="0"/>
          </a:p>
          <a:p>
            <a:pPr marL="457200" lvl="1" indent="-457200"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to coagulation.</a:t>
            </a:r>
            <a:endParaRPr lang="en-US" altLang="zh-CN" sz="2800" dirty="0"/>
          </a:p>
          <a:p>
            <a:pPr marL="457200" lvl="1" indent="-457200"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smtClean="0"/>
              <a:t>PartMC</a:t>
            </a:r>
            <a:r>
              <a:rPr lang="en-US" altLang="zh-CN" sz="2800" dirty="0"/>
              <a:t>-</a:t>
            </a:r>
            <a:r>
              <a:rPr lang="en-US" altLang="zh-CN" sz="2800" dirty="0" smtClean="0"/>
              <a:t>MOSAIC </a:t>
            </a:r>
            <a:r>
              <a:rPr lang="en-US" altLang="zh-CN" sz="2800" dirty="0"/>
              <a:t>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828800"/>
            <a:ext cx="41605200" cy="2133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762000"/>
            <a:ext cx="41493594"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2209520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8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2120741187"/>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3360565" y="25446335"/>
            <a:ext cx="9086147" cy="6252865"/>
            <a:chOff x="23428018" y="14714081"/>
            <a:chExt cx="9086147" cy="6252865"/>
          </a:xfrm>
        </p:grpSpPr>
        <p:sp>
          <p:nvSpPr>
            <p:cNvPr id="39" name="TextBox 38"/>
            <p:cNvSpPr txBox="1"/>
            <p:nvPr/>
          </p:nvSpPr>
          <p:spPr>
            <a:xfrm>
              <a:off x="23428018" y="14714081"/>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7"/>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28"/>
            <a:stretch>
              <a:fillRect/>
            </a:stretch>
          </p:blipFill>
          <p:spPr>
            <a:xfrm>
              <a:off x="6493441" y="2976314"/>
              <a:ext cx="455334" cy="647975"/>
            </a:xfrm>
            <a:prstGeom prst="rect">
              <a:avLst/>
            </a:prstGeom>
          </p:spPr>
        </p:pic>
        <p:pic>
          <p:nvPicPr>
            <p:cNvPr id="218" name="Picture 217"/>
            <p:cNvPicPr>
              <a:picLocks noChangeAspect="1"/>
            </p:cNvPicPr>
            <p:nvPr/>
          </p:nvPicPr>
          <p:blipFill>
            <a:blip r:embed="rId29"/>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6148" name="Equation" r:id="rId30" imgW="1625600" imgH="254000" progId="Equation.DSMT4">
                    <p:embed/>
                  </p:oleObj>
                </mc:Choice>
                <mc:Fallback>
                  <p:oleObj name="Equation" r:id="rId30" imgW="1625600" imgH="254000" progId="Equation.DSMT4">
                    <p:embed/>
                    <p:pic>
                      <p:nvPicPr>
                        <p:cNvPr id="0" name=""/>
                        <p:cNvPicPr/>
                        <p:nvPr/>
                      </p:nvPicPr>
                      <p:blipFill>
                        <a:blip r:embed="rId31"/>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7736799"/>
            <a:ext cx="10044349" cy="43640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1000" dirty="0" smtClean="0"/>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1000" dirty="0"/>
          </a:p>
          <a:p>
            <a:r>
              <a:rPr lang="en-US" sz="2400" b="1" dirty="0"/>
              <a:t>Acknowledgement:</a:t>
            </a:r>
            <a:r>
              <a:rPr lang="en-US" sz="2400" dirty="0"/>
              <a:t> This </a:t>
            </a:r>
            <a:r>
              <a:rPr lang="en-US" sz="2400" dirty="0" smtClean="0"/>
              <a:t>work was supported </a:t>
            </a:r>
            <a:r>
              <a:rPr lang="en-US" sz="2400" dirty="0"/>
              <a:t>by </a:t>
            </a:r>
            <a:r>
              <a:rPr lang="en-US" sz="2400" dirty="0" smtClean="0"/>
              <a:t>the Center </a:t>
            </a:r>
            <a:r>
              <a:rPr lang="en-US" sz="2400" dirty="0"/>
              <a:t>for Space and Earth Sciences, Los Alamos National Laboratory, Laboratory Directed Research and Development </a:t>
            </a:r>
            <a:r>
              <a:rPr lang="en-US" sz="2400" dirty="0" smtClean="0"/>
              <a:t>Program.</a:t>
            </a:r>
            <a:endParaRPr lang="en-US" sz="2400" dirty="0"/>
          </a:p>
          <a:p>
            <a:pPr marL="514350" indent="-514350">
              <a:buFont typeface="+mj-lt"/>
              <a:buAutoNum type="arabicPeriod"/>
            </a:pP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669000"/>
            <a:ext cx="7251700" cy="6883921"/>
            <a:chOff x="34353500" y="18096979"/>
            <a:chExt cx="7251700" cy="6883921"/>
          </a:xfrm>
        </p:grpSpPr>
        <p:pic>
          <p:nvPicPr>
            <p:cNvPr id="224" name="Picture 2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887200"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53202"/>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53264"/>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288929"/>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603200"/>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a:t>
            </a:r>
            <a:r>
              <a:rPr lang="en-US" sz="2400" b="1" smtClean="0"/>
              <a:t>four sensitivity cases.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2"/>
          <a:stretch>
            <a:fillRect/>
          </a:stretch>
        </p:blipFill>
        <p:spPr>
          <a:xfrm>
            <a:off x="40826652" y="40992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14400" y="6748046"/>
            <a:ext cx="3179281" cy="338554"/>
          </a:xfrm>
          <a:prstGeom prst="rect">
            <a:avLst/>
          </a:prstGeom>
          <a:noFill/>
        </p:spPr>
        <p:txBody>
          <a:bodyPr wrap="square" rtlCol="0">
            <a:spAutoFit/>
          </a:bodyPr>
          <a:lstStyle/>
          <a:p>
            <a:r>
              <a:rPr lang="en-US" sz="1600" dirty="0" err="1" smtClean="0"/>
              <a:t>Buseck</a:t>
            </a:r>
            <a:r>
              <a:rPr lang="en-US" sz="1600" dirty="0" smtClean="0"/>
              <a:t> and </a:t>
            </a:r>
            <a:r>
              <a:rPr lang="en-US" sz="1600" dirty="0" err="1" smtClean="0"/>
              <a:t>Posfai</a:t>
            </a:r>
            <a:r>
              <a:rPr lang="en-US" sz="1600" dirty="0" smtClean="0"/>
              <a:t>, 1999</a:t>
            </a:r>
            <a:endParaRPr lang="en-US" sz="1600" dirty="0"/>
          </a:p>
        </p:txBody>
      </p:sp>
      <p:pic>
        <p:nvPicPr>
          <p:cNvPr id="12" name="Picture 1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3821122" y="26892801"/>
            <a:ext cx="7286278" cy="3434799"/>
          </a:xfrm>
          <a:prstGeom prst="rect">
            <a:avLst/>
          </a:prstGeom>
        </p:spPr>
      </p:pic>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cxnSp>
        <p:nvCxnSpPr>
          <p:cNvPr id="127" name="Straight Arrow Connector 126"/>
          <p:cNvCxnSpPr>
            <a:endCxn id="132" idx="0"/>
          </p:cNvCxnSpPr>
          <p:nvPr/>
        </p:nvCxnSpPr>
        <p:spPr>
          <a:xfrm flipH="1">
            <a:off x="16395706" y="27340600"/>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2147879" y="30238995"/>
            <a:ext cx="8495653" cy="830997"/>
          </a:xfrm>
          <a:prstGeom prst="rect">
            <a:avLst/>
          </a:prstGeom>
          <a:noFill/>
          <a:ln>
            <a:solidFill>
              <a:srgbClr val="0070C0"/>
            </a:solidFill>
          </a:ln>
        </p:spPr>
        <p:txBody>
          <a:bodyPr wrap="square" rtlCol="0">
            <a:spAutoFit/>
          </a:bodyPr>
          <a:lstStyle/>
          <a:p>
            <a:r>
              <a:rPr lang="en-US" sz="2400" b="1" dirty="0">
                <a:latin typeface="+mn-lt"/>
              </a:rPr>
              <a:t>R</a:t>
            </a:r>
            <a:r>
              <a:rPr lang="en-US" sz="2400" b="1" dirty="0" smtClean="0">
                <a:latin typeface="+mn-lt"/>
              </a:rPr>
              <a:t>elative differences </a:t>
            </a:r>
            <a:r>
              <a:rPr lang="en-US" sz="2400" b="1" dirty="0">
                <a:latin typeface="+mn-lt"/>
              </a:rPr>
              <a:t>are highest </a:t>
            </a:r>
            <a:r>
              <a:rPr lang="en-US" sz="2400" b="1" dirty="0" smtClean="0">
                <a:latin typeface="+mn-lt"/>
              </a:rPr>
              <a:t>at </a:t>
            </a:r>
            <a:r>
              <a:rPr lang="en-US" sz="2400" b="1" dirty="0">
                <a:latin typeface="+mn-lt"/>
              </a:rPr>
              <a:t>high </a:t>
            </a:r>
            <a:r>
              <a:rPr lang="en-US" sz="2400" b="1" dirty="0" smtClean="0">
                <a:latin typeface="+mn-lt"/>
              </a:rPr>
              <a:t>latitudes (distant from the sources).</a:t>
            </a:r>
            <a:endParaRPr lang="en-US" sz="2400" b="1" dirty="0">
              <a:latin typeface="+mn-lt"/>
            </a:endParaRPr>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pic>
        <p:nvPicPr>
          <p:cNvPr id="19" name="Picture 18"/>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7531584" y="26062965"/>
            <a:ext cx="4548616" cy="5114472"/>
          </a:xfrm>
          <a:prstGeom prst="rect">
            <a:avLst/>
          </a:prstGeom>
        </p:spPr>
      </p:pic>
      <p:pic>
        <p:nvPicPr>
          <p:cNvPr id="21" name="Picture 2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555200" y="26092945"/>
            <a:ext cx="4822899" cy="5059889"/>
          </a:xfrm>
          <a:prstGeom prst="rect">
            <a:avLst/>
          </a:prstGeom>
        </p:spPr>
      </p:pic>
    </p:spTree>
    <p:extLst>
      <p:ext uri="{BB962C8B-B14F-4D97-AF65-F5344CB8AC3E}">
        <p14:creationId xmlns:p14="http://schemas.microsoft.com/office/powerpoint/2010/main" val="628966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7278</TotalTime>
  <Words>3385</Words>
  <Application>Microsoft Macintosh PowerPoint</Application>
  <PresentationFormat>Custom</PresentationFormat>
  <Paragraphs>1050</Paragraphs>
  <Slides>5</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4" baseType="lpstr">
      <vt:lpstr>Arial Black</vt:lpstr>
      <vt:lpstr>Calibri</vt:lpstr>
      <vt:lpstr>Georgia</vt:lpstr>
      <vt:lpstr>ＭＳ Ｐゴシック</vt:lpstr>
      <vt:lpstr>Times New Roman</vt:lpstr>
      <vt:lpstr>黑体</vt:lpstr>
      <vt:lpstr>Arial</vt:lpstr>
      <vt:lpstr>Office Theme</vt:lpstr>
      <vt:lpstr>Equation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211</cp:revision>
  <cp:lastPrinted>2009-06-18T18:06:01Z</cp:lastPrinted>
  <dcterms:created xsi:type="dcterms:W3CDTF">2017-01-08T03:06:49Z</dcterms:created>
  <dcterms:modified xsi:type="dcterms:W3CDTF">2017-02-01T20:47:23Z</dcterms:modified>
  <cp:category/>
</cp:coreProperties>
</file>